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7" roundtripDataSignature="AMtx7mgZeBUoqvAF4IjCBCtMRoaqijLQ4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customschemas.google.com/relationships/presentationmetadata" Target="meta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youtube.com/watch?v=t6CU4HZoVW4" TargetMode="External"/><Relationship Id="rId4" Type="http://schemas.openxmlformats.org/officeDocument/2006/relationships/hyperlink" Target="https://www.youtube.com/watch?v=BdEpMI6y0M0" TargetMode="External"/><Relationship Id="rId5" Type="http://schemas.openxmlformats.org/officeDocument/2006/relationships/hyperlink" Target="https://www.youtube.com/watch?v=HzK4jyo0HXw" TargetMode="External"/><Relationship Id="rId6" Type="http://schemas.openxmlformats.org/officeDocument/2006/relationships/hyperlink" Target="https://www.youtube.com/watch?v=b5bTW2NEpQ4" TargetMode="External"/><Relationship Id="rId7" Type="http://schemas.openxmlformats.org/officeDocument/2006/relationships/hyperlink" Target="https://www.youtube.com/watch?v=eFlRzifgF60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pt-BR"/>
              <a:t>METABOLISMO ENERGÉTICO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pt-BR"/>
              <a:t>FERMENTAÇÃO – RESPIRAÇÃO CELULAR – FOTOSSÍNTESE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7406" y="796834"/>
            <a:ext cx="9355097" cy="533561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0"/>
          <p:cNvSpPr txBox="1"/>
          <p:nvPr/>
        </p:nvSpPr>
        <p:spPr>
          <a:xfrm>
            <a:off x="9535886" y="5316583"/>
            <a:ext cx="1031965" cy="535577"/>
          </a:xfrm>
          <a:prstGeom prst="rect">
            <a:avLst/>
          </a:prstGeom>
          <a:solidFill>
            <a:srgbClr val="FFE5FF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pt-BR"/>
              <a:t>ETAPAS DA FOTOSSÍNTESE</a:t>
            </a:r>
            <a:endParaRPr b="1"/>
          </a:p>
        </p:txBody>
      </p:sp>
      <p:sp>
        <p:nvSpPr>
          <p:cNvPr id="152" name="Google Shape;152;p11"/>
          <p:cNvSpPr txBox="1"/>
          <p:nvPr>
            <p:ph idx="1" type="body"/>
          </p:nvPr>
        </p:nvSpPr>
        <p:spPr>
          <a:xfrm>
            <a:off x="838199" y="1825625"/>
            <a:ext cx="4752703" cy="2981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pt-BR"/>
              <a:t>a) </a:t>
            </a:r>
            <a:r>
              <a:rPr lang="pt-BR" u="sng"/>
              <a:t>Etapa Fotoquímica (Claro)</a:t>
            </a:r>
            <a:endParaRPr u="sng"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-"/>
            </a:pPr>
            <a:r>
              <a:rPr lang="pt-BR"/>
              <a:t>Ocorre nas lamelas e nos tilacoides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-"/>
            </a:pPr>
            <a:r>
              <a:rPr lang="pt-BR"/>
              <a:t>Depende diretamente da luz e da clorofila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-"/>
            </a:pPr>
            <a:r>
              <a:rPr lang="pt-BR"/>
              <a:t>Eventos: Fotólise da água e liberação de O₂ 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53" name="Google Shape;153;p11"/>
          <p:cNvSpPr txBox="1"/>
          <p:nvPr/>
        </p:nvSpPr>
        <p:spPr>
          <a:xfrm>
            <a:off x="6243897" y="1690711"/>
            <a:ext cx="51099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b) </a:t>
            </a:r>
            <a:r>
              <a:rPr lang="pt-BR" sz="2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Etapa Química (Escuro)</a:t>
            </a:r>
            <a:endParaRPr u="sng"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-"/>
            </a:pP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Ocorre no estroma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-"/>
            </a:pP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Não depende da luz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-"/>
            </a:pP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Eventos: Ciclo de Calvin-Benson e formação da Glicose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"/>
          <p:cNvSpPr txBox="1"/>
          <p:nvPr>
            <p:ph type="title"/>
          </p:nvPr>
        </p:nvSpPr>
        <p:spPr>
          <a:xfrm>
            <a:off x="838200" y="365125"/>
            <a:ext cx="10515600" cy="6668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pt-BR"/>
              <a:t>Para ilustrar...</a:t>
            </a:r>
            <a:endParaRPr/>
          </a:p>
        </p:txBody>
      </p:sp>
      <p:sp>
        <p:nvSpPr>
          <p:cNvPr id="159" name="Google Shape;159;p12"/>
          <p:cNvSpPr txBox="1"/>
          <p:nvPr>
            <p:ph idx="1" type="body"/>
          </p:nvPr>
        </p:nvSpPr>
        <p:spPr>
          <a:xfrm>
            <a:off x="838200" y="1123406"/>
            <a:ext cx="10515600" cy="50535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Fotossíntese Ilustração Animada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https://www.youtube.com/watch?v=t6CU4HZoVW4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O que é a fotossíntese?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u="sng">
                <a:solidFill>
                  <a:schemeClr val="hlink"/>
                </a:solidFill>
                <a:hlinkClick r:id="rId4"/>
              </a:rPr>
              <a:t>https://www.youtube.com/watch?v=BdEpMI6y0M0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Portfólio Fermentação Alcóolica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u="sng">
                <a:solidFill>
                  <a:schemeClr val="hlink"/>
                </a:solidFill>
                <a:hlinkClick r:id="rId5"/>
              </a:rPr>
              <a:t>https://www.youtube.com/watch?v=HzK4jyo0HXw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Fermentação das Leveduras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u="sng">
                <a:solidFill>
                  <a:schemeClr val="hlink"/>
                </a:solidFill>
                <a:hlinkClick r:id="rId6"/>
              </a:rPr>
              <a:t>https://www.youtube.com/watch?v=b5bTW2NEpQ4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Respiração celular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u="sng">
                <a:solidFill>
                  <a:schemeClr val="hlink"/>
                </a:solidFill>
                <a:hlinkClick r:id="rId7"/>
              </a:rPr>
              <a:t>https://www.youtube.com/watch?v=eFlRzifgF60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838200" y="365126"/>
            <a:ext cx="10515600" cy="7278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   FERMENTAÇÃO  -  RESPIRAÇÃO CELULAR</a:t>
            </a:r>
            <a:endParaRPr/>
          </a:p>
        </p:txBody>
      </p:sp>
      <p:sp>
        <p:nvSpPr>
          <p:cNvPr id="91" name="Google Shape;91;p2"/>
          <p:cNvSpPr txBox="1"/>
          <p:nvPr>
            <p:ph idx="1" type="body"/>
          </p:nvPr>
        </p:nvSpPr>
        <p:spPr>
          <a:xfrm>
            <a:off x="838200" y="1606731"/>
            <a:ext cx="10515600" cy="45702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/>
              <a:t>                    Sem O₂                                                 Com O₂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/>
              <a:t>                 Anaeróbio                                              Aeróbio</a:t>
            </a:r>
            <a:br>
              <a:rPr lang="pt-BR"/>
            </a:br>
            <a:r>
              <a:rPr lang="pt-BR"/>
              <a:t>               Hialoplasma                                         Mitocôndrias        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/>
              <a:t>        Consumo de Glicose                            Consumo de Glicose</a:t>
            </a:r>
            <a:br>
              <a:rPr lang="pt-BR"/>
            </a:br>
            <a:endParaRPr/>
          </a:p>
        </p:txBody>
      </p:sp>
      <p:cxnSp>
        <p:nvCxnSpPr>
          <p:cNvPr id="92" name="Google Shape;92;p2"/>
          <p:cNvCxnSpPr/>
          <p:nvPr/>
        </p:nvCxnSpPr>
        <p:spPr>
          <a:xfrm>
            <a:off x="3122023" y="1092972"/>
            <a:ext cx="13063" cy="513759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93" name="Google Shape;93;p2"/>
          <p:cNvCxnSpPr/>
          <p:nvPr/>
        </p:nvCxnSpPr>
        <p:spPr>
          <a:xfrm>
            <a:off x="7994469" y="1088595"/>
            <a:ext cx="13063" cy="522514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 b="20245" l="3032" r="4204" t="29390"/>
          <a:stretch/>
        </p:blipFill>
        <p:spPr>
          <a:xfrm>
            <a:off x="1972492" y="3526972"/>
            <a:ext cx="7586254" cy="2976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/>
          <p:nvPr>
            <p:ph type="title"/>
          </p:nvPr>
        </p:nvSpPr>
        <p:spPr>
          <a:xfrm>
            <a:off x="838200" y="6824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FERMENTAÇÃO</a:t>
            </a:r>
            <a:endParaRPr/>
          </a:p>
        </p:txBody>
      </p:sp>
      <p:pic>
        <p:nvPicPr>
          <p:cNvPr id="100" name="Google Shape;100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21388"/>
          <a:stretch/>
        </p:blipFill>
        <p:spPr>
          <a:xfrm>
            <a:off x="2220361" y="1690688"/>
            <a:ext cx="7751278" cy="4574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/>
          <p:nvPr>
            <p:ph type="title"/>
          </p:nvPr>
        </p:nvSpPr>
        <p:spPr>
          <a:xfrm>
            <a:off x="838175" y="6999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Produtos da Fermentação</a:t>
            </a:r>
            <a:endParaRPr/>
          </a:p>
        </p:txBody>
      </p:sp>
      <p:pic>
        <p:nvPicPr>
          <p:cNvPr id="106" name="Google Shape;106;p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6012" y="1690688"/>
            <a:ext cx="8919975" cy="4488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pt-BR"/>
              <a:t>RESPIRAÇÃO CELULAR</a:t>
            </a:r>
            <a:endParaRPr b="1"/>
          </a:p>
        </p:txBody>
      </p:sp>
      <p:pic>
        <p:nvPicPr>
          <p:cNvPr id="112" name="Google Shape;112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6377" l="0" r="0" t="7877"/>
          <a:stretch/>
        </p:blipFill>
        <p:spPr>
          <a:xfrm>
            <a:off x="1837082" y="1690688"/>
            <a:ext cx="8517836" cy="4194267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5"/>
          <p:cNvSpPr txBox="1"/>
          <p:nvPr/>
        </p:nvSpPr>
        <p:spPr>
          <a:xfrm>
            <a:off x="2795453" y="3487782"/>
            <a:ext cx="195941" cy="104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pt-BR"/>
              <a:t>Etapas da Respiração Celular</a:t>
            </a:r>
            <a:endParaRPr b="1"/>
          </a:p>
        </p:txBody>
      </p:sp>
      <p:sp>
        <p:nvSpPr>
          <p:cNvPr id="119" name="Google Shape;119;p6"/>
          <p:cNvSpPr txBox="1"/>
          <p:nvPr>
            <p:ph idx="1" type="body"/>
          </p:nvPr>
        </p:nvSpPr>
        <p:spPr>
          <a:xfrm>
            <a:off x="838200" y="1825625"/>
            <a:ext cx="4137212" cy="16571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lphaLcParenR"/>
            </a:pPr>
            <a:r>
              <a:rPr lang="pt-BR" u="sng"/>
              <a:t>Glicólise </a:t>
            </a:r>
            <a:r>
              <a:rPr b="1" lang="pt-BR"/>
              <a:t>                                      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-"/>
            </a:pPr>
            <a:r>
              <a:rPr lang="pt-BR"/>
              <a:t>Citosol                                                 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-"/>
            </a:pPr>
            <a:r>
              <a:rPr lang="pt-BR"/>
              <a:t>Glicose      Ácido Pirúvico                                                 </a:t>
            </a:r>
            <a:endParaRPr/>
          </a:p>
        </p:txBody>
      </p:sp>
      <p:cxnSp>
        <p:nvCxnSpPr>
          <p:cNvPr id="120" name="Google Shape;120;p6"/>
          <p:cNvCxnSpPr/>
          <p:nvPr/>
        </p:nvCxnSpPr>
        <p:spPr>
          <a:xfrm>
            <a:off x="2286000" y="3095897"/>
            <a:ext cx="300446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21" name="Google Shape;121;p6"/>
          <p:cNvSpPr txBox="1"/>
          <p:nvPr/>
        </p:nvSpPr>
        <p:spPr>
          <a:xfrm>
            <a:off x="838200" y="3617725"/>
            <a:ext cx="42987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b)</a:t>
            </a:r>
            <a:r>
              <a:rPr b="1" lang="pt-BR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pt-BR" sz="2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Ciclo de Krebs</a:t>
            </a:r>
            <a:endParaRPr u="sng"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-"/>
            </a:pP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Matriz mitocondrial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-"/>
            </a:pP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ácido pirúvico passa por uma série de reações químicas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-"/>
            </a:pP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Liberação de CO₂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6"/>
          <p:cNvSpPr txBox="1"/>
          <p:nvPr/>
        </p:nvSpPr>
        <p:spPr>
          <a:xfrm>
            <a:off x="6096000" y="1825625"/>
            <a:ext cx="47424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c)</a:t>
            </a:r>
            <a:r>
              <a:rPr b="1"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Cadeia Respiratória</a:t>
            </a:r>
            <a:endParaRPr u="sng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Cristas Mitocondriais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Participação do O₂ e formação do ATP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Liberação de H₂O</a:t>
            </a:r>
            <a:endParaRPr/>
          </a:p>
          <a:p>
            <a:pPr indent="-2794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6"/>
          <p:cNvSpPr txBox="1"/>
          <p:nvPr/>
        </p:nvSpPr>
        <p:spPr>
          <a:xfrm>
            <a:off x="6096000" y="4241671"/>
            <a:ext cx="475488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ATP = Trifosfato de Adenosina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pt-BR"/>
              <a:t>FOTOSSÍNTESE</a:t>
            </a:r>
            <a:endParaRPr b="1"/>
          </a:p>
        </p:txBody>
      </p:sp>
      <p:pic>
        <p:nvPicPr>
          <p:cNvPr id="129" name="Google Shape;129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31422" y="1525585"/>
            <a:ext cx="7929155" cy="4750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6194" l="0" r="0" t="0"/>
          <a:stretch/>
        </p:blipFill>
        <p:spPr>
          <a:xfrm>
            <a:off x="2638697" y="735741"/>
            <a:ext cx="7117751" cy="526010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8"/>
          <p:cNvSpPr txBox="1"/>
          <p:nvPr/>
        </p:nvSpPr>
        <p:spPr>
          <a:xfrm>
            <a:off x="2991394" y="3278777"/>
            <a:ext cx="1397726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02847" y="1018902"/>
            <a:ext cx="8665004" cy="5210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2020-10-27T23:04:07Z</dcterms:created>
  <dc:creator>Usuário do Windows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0x0101002A24045C23B35D48ABBFB4754B07FEB1</vt:lpwstr>
  </property>
</Properties>
</file>